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761F1-4B05-45FC-9274-052B1C7A4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37688E-6706-4118-8ABA-B2BCD36F29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60EC0-14D3-4EA6-8157-7E7A9952C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9646-2A3A-4F28-86A6-E0C364C7E90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660C8-33BF-473E-A053-704FE056D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F89B1-A506-48E1-B5C0-B85CF1356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FE03-9CA0-43C0-BEE1-DC5E32C37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8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4D52B-2A43-4073-A8E8-8D8C0D15A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FCB77-8C93-4598-B4DF-68D1B6CC8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700AC-AC5D-4771-8481-D12D2C9C9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9646-2A3A-4F28-86A6-E0C364C7E90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64FA6-BB25-453E-A51E-5B633A057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9FFF5-0212-4279-96AF-2EDF04C4A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FE03-9CA0-43C0-BEE1-DC5E32C37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5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9F16A1-90F2-4891-BD2F-4D044AED79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F03176-59D3-408B-A209-F70D51150D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EFDA6-D293-4D5E-AF23-F5754F2D2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9646-2A3A-4F28-86A6-E0C364C7E90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6CD73-230C-4EF6-BF10-D24C267EE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BE12A-303D-4F85-8CBE-F0413B412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FE03-9CA0-43C0-BEE1-DC5E32C37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38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30B23-CC4C-4DB0-A06D-1B1439C69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FF2C7-5BBF-4034-9F88-5826D15CD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57727-3E8F-4811-9506-50050FDEC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9646-2A3A-4F28-86A6-E0C364C7E90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A1B7D-13E6-4A78-A21C-1558A7F6B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ADF26-DC2E-4330-BBF0-B23FF1BE4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FE03-9CA0-43C0-BEE1-DC5E32C37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07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615B9-A41D-4FF4-BC42-AFF7AA608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B4DE91-823A-481E-AAC1-0272480DC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36B6D-80F9-418D-89E2-08B97B95B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9646-2A3A-4F28-86A6-E0C364C7E90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D1B59-5364-4700-8B51-2F75A594F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330AA-14C9-455F-995A-5FBA20CC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FE03-9CA0-43C0-BEE1-DC5E32C37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946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5574D-AC5C-42CD-B5C4-CE7F6B20E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391E1-B7F2-4D9C-ADD2-CEC81AABE8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647D41-7C58-4160-B556-7E04DCD18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CCFE76-5736-4C01-BB8F-2BAACB002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9646-2A3A-4F28-86A6-E0C364C7E90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67594F-3BD8-44ED-AA08-A37353102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6F2F94-EF28-491D-B8D7-8A1E43902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FE03-9CA0-43C0-BEE1-DC5E32C37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7153B-CDA7-4B31-978C-DB8190A1D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E79D10-D54B-4FC6-B266-77CE996F8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8CCDF5-60F0-456C-AABB-BD6414D8F8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FBFCA1-318D-4401-A26F-34EFBB5CB3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5D9EB5-B7DF-4DA4-893E-B0397BB5A1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0FDB59-B537-4843-9216-EF2F17230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9646-2A3A-4F28-86A6-E0C364C7E90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E08706-1EB7-40B8-ABDD-1D2C46BAF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A4A990-D13B-43C0-82F3-2AFAE3BB9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FE03-9CA0-43C0-BEE1-DC5E32C37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34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75586-5129-4105-9DC4-D07A48C35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46A9FE-64CA-444B-9C4E-DA61F6EED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9646-2A3A-4F28-86A6-E0C364C7E90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AD8284-19C9-49F2-84C3-88FD4E318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5C8207-5BCB-43B4-A09B-D32DD62C4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FE03-9CA0-43C0-BEE1-DC5E32C37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91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8A2B4F-B6C1-4E03-9B09-AE8458596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9646-2A3A-4F28-86A6-E0C364C7E90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B6DEF1-F0B4-428F-AAF0-1E53BA6AD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A17F31-7B71-4988-B1A0-2B631318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FE03-9CA0-43C0-BEE1-DC5E32C37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1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AAB89-B4C3-4769-A9DE-8981E28FE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C8D3-42EC-4278-ABA5-56C33781D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1A8DEB-4848-4A48-B695-287CBB3BB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0D5720-FA4F-450E-9E31-85B833640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9646-2A3A-4F28-86A6-E0C364C7E90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484A87-E116-4B63-9A84-A8B08E695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38AAE4-8177-4A01-9C45-BE05EE2AD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FE03-9CA0-43C0-BEE1-DC5E32C37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68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EEADF-C0BB-48C0-AA0C-F5D920155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EB64A8-9585-4882-9610-7B5BA17A99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BDBD73-4739-4B94-B089-C73AB3811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481FB0-193D-40A3-ADCD-DD6175AE4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9646-2A3A-4F28-86A6-E0C364C7E90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5E9B9F-CF9B-4F6D-8806-44592FF5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00646B-A631-4C5A-9F86-AFA332DFF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EFE03-9CA0-43C0-BEE1-DC5E32C37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14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895271-D2BE-4C9B-93E6-5E5D98DD2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D16D7B-756A-4026-B8A6-13D65C156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A6AB0-9CAA-4EDA-AFDE-364EDB8FAF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49646-2A3A-4F28-86A6-E0C364C7E90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EDC90-BB08-4220-9361-98BC50DF9A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8B0F8-BC2F-4478-B7F5-99C63563CD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EFE03-9CA0-43C0-BEE1-DC5E32C37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42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9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5752F-7D3E-4185-8708-D95387DC1C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GeMMS</a:t>
            </a:r>
            <a:r>
              <a:rPr lang="en-US" dirty="0"/>
              <a:t> and MQDSS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E74A84-23FD-4791-8D57-A627A44C29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Round 2 Multivariate Digital Signature Candidates</a:t>
            </a:r>
          </a:p>
        </p:txBody>
      </p:sp>
    </p:spTree>
    <p:extLst>
      <p:ext uri="{BB962C8B-B14F-4D97-AF65-F5344CB8AC3E}">
        <p14:creationId xmlns:p14="http://schemas.microsoft.com/office/powerpoint/2010/main" val="4134071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5CE46-5CA6-413B-847B-7A1CDC3D6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GeMSS</a:t>
            </a:r>
            <a:r>
              <a:rPr lang="en-US" dirty="0"/>
              <a:t> Changes from Round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E9360-F3EE-400C-9991-CC542883A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Added the Blue and Red parameter sets.</a:t>
            </a:r>
          </a:p>
          <a:p>
            <a:r>
              <a:rPr lang="en-US" dirty="0"/>
              <a:t>Include a sparse version and a one-parameter version.</a:t>
            </a:r>
          </a:p>
          <a:p>
            <a:r>
              <a:rPr lang="en-US" dirty="0"/>
              <a:t>Improve certain algorithms</a:t>
            </a:r>
          </a:p>
        </p:txBody>
      </p:sp>
    </p:spTree>
    <p:extLst>
      <p:ext uri="{BB962C8B-B14F-4D97-AF65-F5344CB8AC3E}">
        <p14:creationId xmlns:p14="http://schemas.microsoft.com/office/powerpoint/2010/main" val="328886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32F44-F487-43CB-8CFF-C3C454D31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MQDSS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27F5F-3FFC-4E3F-B619-F02368EFE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Provably secure multivariate signature scheme based on a 5-pass identification scheme</a:t>
            </a:r>
          </a:p>
          <a:p>
            <a:r>
              <a:rPr lang="en-US" dirty="0"/>
              <a:t>Identification scheme has security depending directly on the MQ Problem (NP-complete).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767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80830-B800-4FE0-9FBF-A8394E298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MQDSS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EB8B41A-B426-4220-8107-20FA8719E2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546" y="2010291"/>
            <a:ext cx="9554908" cy="3982006"/>
          </a:xfrm>
        </p:spPr>
      </p:pic>
    </p:spTree>
    <p:extLst>
      <p:ext uri="{BB962C8B-B14F-4D97-AF65-F5344CB8AC3E}">
        <p14:creationId xmlns:p14="http://schemas.microsoft.com/office/powerpoint/2010/main" val="2679635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4324A-15C0-4BD4-AAA4-4FFDC5451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Identification Scheme Observation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421E6F-7B11-491A-8926-6FF1DA7E3B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𝔽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dirty="0"/>
                  <a:t> be homogeneous and define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𝔽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𝔽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dirty="0"/>
                  <a:t>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Then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then we have that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Setting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we obtain that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are chosen randomly, nothing can be learned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from only one of the above summands.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421E6F-7B11-491A-8926-6FF1DA7E3B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2619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87415-1192-43EF-B721-39892699F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Sakumoto</a:t>
            </a:r>
            <a:r>
              <a:rPr lang="en-US" dirty="0"/>
              <a:t>, Shirai, </a:t>
            </a:r>
            <a:r>
              <a:rPr lang="en-US" dirty="0" err="1"/>
              <a:t>Hiwatari</a:t>
            </a:r>
            <a:r>
              <a:rPr lang="en-US" dirty="0"/>
              <a:t> 5-Pass IDS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70624DC-559A-48DF-BE8D-8CBFB5CEE5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0984" y="1450327"/>
            <a:ext cx="7699709" cy="5327545"/>
          </a:xfrm>
        </p:spPr>
      </p:pic>
    </p:spTree>
    <p:extLst>
      <p:ext uri="{BB962C8B-B14F-4D97-AF65-F5344CB8AC3E}">
        <p14:creationId xmlns:p14="http://schemas.microsoft.com/office/powerpoint/2010/main" val="2018033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C3180-9112-4775-9F28-4FF77C707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Fiat-Shamir Transform for 5-pass IDS schemes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BE9DF-73C2-4139-835F-B1FB35109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generalize the EUF-CMA security reduction provided for 3-pass IDS by Fiat-Shamir to a new version of Fiat-Shamir for 5-pass schemes</a:t>
            </a:r>
          </a:p>
          <a:p>
            <a:r>
              <a:rPr lang="en-US" dirty="0"/>
              <a:t>This is previously published work.  (They include the security reduction in Appendix A of the supporting documentation.</a:t>
            </a:r>
          </a:p>
        </p:txBody>
      </p:sp>
    </p:spTree>
    <p:extLst>
      <p:ext uri="{BB962C8B-B14F-4D97-AF65-F5344CB8AC3E}">
        <p14:creationId xmlns:p14="http://schemas.microsoft.com/office/powerpoint/2010/main" val="2817813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C0B36-7545-459E-BDFD-D918A4758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MQDSS Signature Generation (simple)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57DB1E4-BC11-4DCA-B217-05DFFBCFD9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2164" y="1302304"/>
            <a:ext cx="4238582" cy="5409581"/>
          </a:xfrm>
        </p:spPr>
      </p:pic>
    </p:spTree>
    <p:extLst>
      <p:ext uri="{BB962C8B-B14F-4D97-AF65-F5344CB8AC3E}">
        <p14:creationId xmlns:p14="http://schemas.microsoft.com/office/powerpoint/2010/main" val="4132227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70DEF-5BF1-43BA-A0B7-D9A7B3771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MQDSS Parameter Sets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0A7FF38-CA2F-4ED3-B6D3-02959345E6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319111"/>
            <a:ext cx="10515600" cy="1364365"/>
          </a:xfrm>
        </p:spPr>
      </p:pic>
    </p:spTree>
    <p:extLst>
      <p:ext uri="{BB962C8B-B14F-4D97-AF65-F5344CB8AC3E}">
        <p14:creationId xmlns:p14="http://schemas.microsoft.com/office/powerpoint/2010/main" val="1464657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4AFE8-DDDB-419E-A984-DA8D7592F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on x64-86 AVX2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9E06B9D-3663-417F-9F89-5F1621FF72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389" y="3201082"/>
            <a:ext cx="7859222" cy="1600423"/>
          </a:xfrm>
        </p:spPr>
      </p:pic>
    </p:spTree>
    <p:extLst>
      <p:ext uri="{BB962C8B-B14F-4D97-AF65-F5344CB8AC3E}">
        <p14:creationId xmlns:p14="http://schemas.microsoft.com/office/powerpoint/2010/main" val="738348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A2777-C81C-41D0-B48D-DBE175058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MQDSS Security Analyses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7880B-CF22-4EF4-9A7B-D230884B4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Attacks target either MQ, hash functions or commitments</a:t>
            </a:r>
          </a:p>
          <a:p>
            <a:r>
              <a:rPr lang="en-US" dirty="0"/>
              <a:t>Consider direct attacks using </a:t>
            </a:r>
            <a:r>
              <a:rPr lang="en-US" dirty="0" err="1"/>
              <a:t>Groebner</a:t>
            </a:r>
            <a:r>
              <a:rPr lang="en-US" dirty="0"/>
              <a:t> bases and other generic algorithms, such as Crossbred (</a:t>
            </a:r>
            <a:r>
              <a:rPr lang="en-US" dirty="0" err="1"/>
              <a:t>Crossbread</a:t>
            </a:r>
            <a:r>
              <a:rPr lang="en-US" dirty="0"/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1683756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52730-3D2F-4507-9E1E-700D880E2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GeMMS</a:t>
            </a:r>
            <a:r>
              <a:rPr lang="en-US" dirty="0"/>
              <a:t> – Based on </a:t>
            </a:r>
            <a:r>
              <a:rPr lang="en-US" dirty="0" err="1"/>
              <a:t>HFEv</a:t>
            </a:r>
            <a:r>
              <a:rPr lang="en-US" dirty="0"/>
              <a:t>-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4900" y="1638300"/>
            <a:ext cx="103060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Multivariate scheme based on </a:t>
            </a:r>
            <a:r>
              <a:rPr lang="en-US" dirty="0" err="1"/>
              <a:t>HFEv</a:t>
            </a:r>
            <a:r>
              <a:rPr lang="en-US" dirty="0"/>
              <a:t>-.  Inspired by the QUARTZ scheme of CT-RSA 2001, but better.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“Big Field” scheme, using a tower of extension fields to construct a hidden map.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Basic idea first published by </a:t>
            </a:r>
            <a:r>
              <a:rPr lang="en-US" dirty="0" err="1"/>
              <a:t>Patarin</a:t>
            </a:r>
            <a:r>
              <a:rPr lang="en-US" dirty="0"/>
              <a:t> in 1998.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Another first round candidate that did not make the cut, </a:t>
            </a:r>
            <a:r>
              <a:rPr lang="en-US" dirty="0" err="1"/>
              <a:t>Gui</a:t>
            </a:r>
            <a:r>
              <a:rPr lang="en-US" dirty="0"/>
              <a:t>, is substantially similar.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err="1"/>
              <a:t>GeMMS</a:t>
            </a:r>
            <a:r>
              <a:rPr lang="en-US" dirty="0"/>
              <a:t> retains the conservative parameter selections of round one, but at our request, also provides parameters leaning in the direction of the </a:t>
            </a:r>
            <a:r>
              <a:rPr lang="en-US" dirty="0" err="1"/>
              <a:t>Gui</a:t>
            </a:r>
            <a:r>
              <a:rPr lang="en-US" dirty="0"/>
              <a:t> submission, enhancing performance.</a:t>
            </a:r>
          </a:p>
        </p:txBody>
      </p:sp>
    </p:spTree>
    <p:extLst>
      <p:ext uri="{BB962C8B-B14F-4D97-AF65-F5344CB8AC3E}">
        <p14:creationId xmlns:p14="http://schemas.microsoft.com/office/powerpoint/2010/main" val="22613655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4AE54-7AC4-4097-A3C1-14FC9436A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MQDSS Changes From Round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E174D-B939-40B4-BD22-2305F6640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Tweaked the commitment functions to make them computationally hiding</a:t>
            </a:r>
          </a:p>
          <a:p>
            <a:r>
              <a:rPr lang="en-US" dirty="0"/>
              <a:t>Reduced the number of rounds by 50%</a:t>
            </a:r>
          </a:p>
          <a:p>
            <a:pPr lvl="1"/>
            <a:r>
              <a:rPr lang="en-US" dirty="0"/>
              <a:t>Signature sizes reduced by 35%</a:t>
            </a:r>
          </a:p>
          <a:p>
            <a:pPr lvl="1"/>
            <a:r>
              <a:rPr lang="en-US" dirty="0"/>
              <a:t>Signing and Verification 40-50% faster</a:t>
            </a:r>
          </a:p>
          <a:p>
            <a:r>
              <a:rPr lang="en-US" dirty="0"/>
              <a:t>Cleaned up their analysis on the generic complexity of MQ.</a:t>
            </a:r>
          </a:p>
          <a:p>
            <a:r>
              <a:rPr lang="en-US" dirty="0"/>
              <a:t>Included many new parameter sets for study over various other fields.</a:t>
            </a:r>
          </a:p>
        </p:txBody>
      </p:sp>
    </p:spTree>
    <p:extLst>
      <p:ext uri="{BB962C8B-B14F-4D97-AF65-F5344CB8AC3E}">
        <p14:creationId xmlns:p14="http://schemas.microsoft.com/office/powerpoint/2010/main" val="2534417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HFEv</a:t>
            </a:r>
            <a:r>
              <a:rPr lang="en-US" dirty="0"/>
              <a:t>- Construction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899" y="3182087"/>
            <a:ext cx="6458851" cy="819264"/>
          </a:xfrm>
        </p:spPr>
      </p:pic>
      <p:sp>
        <p:nvSpPr>
          <p:cNvPr id="5" name="TextBox 4"/>
          <p:cNvSpPr txBox="1"/>
          <p:nvPr/>
        </p:nvSpPr>
        <p:spPr>
          <a:xfrm>
            <a:off x="914400" y="3429000"/>
            <a:ext cx="1177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HFEv</a:t>
            </a:r>
            <a:r>
              <a:rPr lang="en-US" dirty="0"/>
              <a:t> map: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14400" y="2219325"/>
                <a:ext cx="34845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𝔼</m:t>
                    </m:r>
                  </m:oMath>
                </a14:m>
                <a:r>
                  <a:rPr lang="en-US" dirty="0"/>
                  <a:t> be a degree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/>
                  <a:t> extension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𝔽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219325"/>
                <a:ext cx="3484544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1399" t="-8197" r="-524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85850" y="4829175"/>
                <a:ext cx="84189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𝑈</m:t>
                    </m:r>
                  </m:oMath>
                </a14:m>
                <a:r>
                  <a:rPr lang="en-US" dirty="0"/>
                  <a:t> be affine maps of the appropriate dimension and let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/>
                        <a:ea typeface="Cambria Math"/>
                      </a:rPr>
                      <m:t>Π</m:t>
                    </m:r>
                  </m:oMath>
                </a14:m>
                <a:r>
                  <a:rPr lang="en-US" dirty="0"/>
                  <a:t> be a </a:t>
                </a:r>
                <a:r>
                  <a:rPr lang="en-US" dirty="0" err="1"/>
                  <a:t>corank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/>
                        <a:ea typeface="Cambria Math"/>
                      </a:rPr>
                      <m:t>Δ</m:t>
                    </m:r>
                  </m:oMath>
                </a14:m>
                <a:r>
                  <a:rPr lang="en-US" dirty="0"/>
                  <a:t> projection.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850" y="4829175"/>
                <a:ext cx="8418971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579" t="-8197" r="-579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62050" y="5953125"/>
                <a:ext cx="50369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The public key is given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𝒫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/>
                        <a:ea typeface="Cambria Math"/>
                      </a:rPr>
                      <m:t>Π</m:t>
                    </m:r>
                    <m:r>
                      <a:rPr lang="el-GR" b="0" i="1" smtClean="0">
                        <a:latin typeface="Cambria Math"/>
                        <a:ea typeface="Cambria Math"/>
                      </a:rPr>
                      <m:t>∘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∘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ℱ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∘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050" y="5953125"/>
                <a:ext cx="5036956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1090" t="-8333" r="-121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8110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spcBef>
                    <a:spcPts val="1800"/>
                  </a:spcBef>
                </a:pPr>
                <a:r>
                  <a:rPr lang="en-US" dirty="0"/>
                  <a:t>Given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𝒚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𝒫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/>
                        <a:ea typeface="Cambria Math"/>
                      </a:rPr>
                      <m:t>Π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∘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∘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ℱ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∘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𝑈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𝒙</m:t>
                        </m:r>
                      </m:e>
                    </m:d>
                  </m:oMath>
                </a14:m>
                <a:r>
                  <a:rPr lang="en-US" dirty="0"/>
                  <a:t>, compute: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b="1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</a:rPr>
                      <m:t>𝒚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∥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𝒚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b="1" i="1" smtClean="0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𝔽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ea typeface="Cambria Math"/>
                          </a:rPr>
                          <m:t>Δ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dirty="0"/>
                  <a:t>Compute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𝒘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,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dirty="0"/>
                  <a:t>Invert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𝒘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ℱ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1" i="1" smtClean="0">
                        <a:latin typeface="Cambria Math"/>
                      </a:rPr>
                      <m:t>𝒖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1" i="1" smtClean="0">
                        <a:latin typeface="Cambria Math"/>
                      </a:rPr>
                      <m:t>𝒗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by randomly assigning a value to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𝒗</m:t>
                    </m:r>
                  </m:oMath>
                </a14:m>
                <a:r>
                  <a:rPr lang="en-US" dirty="0"/>
                  <a:t> and using the </a:t>
                </a:r>
                <a:r>
                  <a:rPr lang="en-US" dirty="0" err="1"/>
                  <a:t>Berlekamp</a:t>
                </a:r>
                <a:r>
                  <a:rPr lang="en-US" dirty="0"/>
                  <a:t> algorithm,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dirty="0"/>
                  <a:t>Compute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𝒙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1" i="1" smtClean="0">
                        <a:latin typeface="Cambria Math"/>
                      </a:rPr>
                      <m:t>𝒖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638800" y="2971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034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 Explanation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25" y="2071288"/>
            <a:ext cx="10515600" cy="1021562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38199" y="3383517"/>
                <a:ext cx="9444252" cy="21698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nb_ite is the number of iterations of the </a:t>
                </a:r>
                <a:r>
                  <a:rPr lang="en-US" dirty="0" err="1"/>
                  <a:t>Feistel-Patarin</a:t>
                </a:r>
                <a:r>
                  <a:rPr lang="en-US" dirty="0"/>
                  <a:t> Scheme.</a:t>
                </a:r>
              </a:p>
              <a:p>
                <a:pPr lvl="1"/>
                <a:r>
                  <a:rPr lang="en-US" dirty="0"/>
                  <a:t>Notice that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𝑚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𝑛</m:t>
                    </m:r>
                    <m:r>
                      <a:rPr lang="en-US" i="1">
                        <a:latin typeface="Cambria Math"/>
                      </a:rPr>
                      <m:t>−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Δ</m:t>
                    </m:r>
                  </m:oMath>
                </a14:m>
                <a:r>
                  <a:rPr lang="en-US" dirty="0"/>
                  <a:t> is small, so birthday attacks are an issue.</a:t>
                </a:r>
              </a:p>
              <a:p>
                <a:pPr marL="285750" indent="-285750">
                  <a:spcBef>
                    <a:spcPts val="18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Signature sizes are of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𝑛𝑏</m:t>
                    </m:r>
                    <m:r>
                      <a:rPr lang="en-US" b="0" i="1" smtClean="0">
                        <a:latin typeface="Cambria Math"/>
                      </a:rPr>
                      <m:t>_</m:t>
                    </m:r>
                    <m:r>
                      <a:rPr lang="en-US" b="0" i="1" smtClean="0">
                        <a:latin typeface="Cambria Math"/>
                      </a:rPr>
                      <m:t>𝑖𝑡𝑒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Δ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285750" indent="-285750">
                  <a:spcBef>
                    <a:spcPts val="18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GeMSS128 corresponds to the original round one submission.</a:t>
                </a:r>
              </a:p>
              <a:p>
                <a:pPr marL="285750" indent="-285750">
                  <a:spcBef>
                    <a:spcPts val="18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BlueGeMSS128 and RedGeMSS128 are new parameter sets we asked for in our Round 1 Report.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3383517"/>
                <a:ext cx="9444252" cy="2169825"/>
              </a:xfrm>
              <a:prstGeom prst="rect">
                <a:avLst/>
              </a:prstGeom>
              <a:blipFill rotWithShape="1">
                <a:blip r:embed="rId3"/>
                <a:stretch>
                  <a:fillRect l="-387" t="-1404" b="-3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2976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Signature Generation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32177"/>
            <a:ext cx="10515600" cy="4338234"/>
          </a:xfrm>
        </p:spPr>
      </p:pic>
    </p:spTree>
    <p:extLst>
      <p:ext uri="{BB962C8B-B14F-4D97-AF65-F5344CB8AC3E}">
        <p14:creationId xmlns:p14="http://schemas.microsoft.com/office/powerpoint/2010/main" val="2126911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GeMSS</a:t>
            </a:r>
            <a:r>
              <a:rPr lang="en-US" dirty="0"/>
              <a:t> Parameter Sets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2133888"/>
            <a:ext cx="10515600" cy="3068062"/>
          </a:xfrm>
        </p:spPr>
      </p:pic>
    </p:spTree>
    <p:extLst>
      <p:ext uri="{BB962C8B-B14F-4D97-AF65-F5344CB8AC3E}">
        <p14:creationId xmlns:p14="http://schemas.microsoft.com/office/powerpoint/2010/main" val="2114978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EA09D-9988-4172-9D36-67CCBD8DE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GeMSS</a:t>
            </a:r>
            <a:r>
              <a:rPr lang="en-US" dirty="0"/>
              <a:t> Security Analyses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4BE60-C13D-4072-9CAE-5C55973CD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 Inversion by Exhaustive Search</a:t>
            </a:r>
          </a:p>
          <a:p>
            <a:r>
              <a:rPr lang="en-US" dirty="0"/>
              <a:t>Direct algebraic attack via </a:t>
            </a:r>
            <a:r>
              <a:rPr lang="en-US" dirty="0" err="1"/>
              <a:t>Groebner</a:t>
            </a:r>
            <a:r>
              <a:rPr lang="en-US" dirty="0"/>
              <a:t> bases</a:t>
            </a:r>
          </a:p>
          <a:p>
            <a:r>
              <a:rPr lang="en-US" dirty="0"/>
              <a:t>Classical and Quantum Boolean Solve</a:t>
            </a:r>
          </a:p>
          <a:p>
            <a:r>
              <a:rPr lang="en-US" dirty="0"/>
              <a:t>Distinguishing Attacks using </a:t>
            </a:r>
            <a:r>
              <a:rPr lang="en-US" dirty="0" err="1"/>
              <a:t>Groebner</a:t>
            </a:r>
            <a:r>
              <a:rPr lang="en-US" dirty="0"/>
              <a:t> bases</a:t>
            </a:r>
          </a:p>
          <a:p>
            <a:r>
              <a:rPr lang="en-US" dirty="0"/>
              <a:t>Kipnis-Shamir Attack</a:t>
            </a:r>
          </a:p>
          <a:p>
            <a:r>
              <a:rPr lang="en-US" dirty="0" err="1"/>
              <a:t>MinRank</a:t>
            </a:r>
            <a:r>
              <a:rPr lang="en-US" dirty="0"/>
              <a:t> Attack using Projections</a:t>
            </a:r>
          </a:p>
          <a:p>
            <a:r>
              <a:rPr lang="en-US" dirty="0"/>
              <a:t>Differential Attacks</a:t>
            </a:r>
          </a:p>
        </p:txBody>
      </p:sp>
    </p:spTree>
    <p:extLst>
      <p:ext uri="{BB962C8B-B14F-4D97-AF65-F5344CB8AC3E}">
        <p14:creationId xmlns:p14="http://schemas.microsoft.com/office/powerpoint/2010/main" val="2545449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E447F-AEDB-4F8E-8DDF-244C5B610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GeMSS</a:t>
            </a:r>
            <a:r>
              <a:rPr lang="en-US" dirty="0"/>
              <a:t> EUF-CMA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AA990-19EE-4601-B07E-B1B098AEA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Provides an outline of a proof of EUF-CMA security based on the method of </a:t>
            </a:r>
            <a:r>
              <a:rPr lang="en-US" dirty="0" err="1"/>
              <a:t>Sakumoto</a:t>
            </a:r>
            <a:r>
              <a:rPr lang="en-US" dirty="0"/>
              <a:t>, Shirai, </a:t>
            </a:r>
            <a:r>
              <a:rPr lang="en-US" dirty="0" err="1"/>
              <a:t>Hiwatari</a:t>
            </a:r>
            <a:r>
              <a:rPr lang="en-US" dirty="0"/>
              <a:t>.</a:t>
            </a:r>
          </a:p>
          <a:p>
            <a:r>
              <a:rPr lang="en-US" dirty="0"/>
              <a:t>The selected parameters do not adhere to this proof because of the cost.</a:t>
            </a:r>
          </a:p>
          <a:p>
            <a:r>
              <a:rPr lang="en-US" dirty="0"/>
              <a:t>The proof is not particularly tight and there are already arguments that make the proof tighter.</a:t>
            </a:r>
          </a:p>
          <a:p>
            <a:r>
              <a:rPr lang="en-US" dirty="0"/>
              <a:t>To match the current state-of-the-art, the number of iterations should be about 30 instead of 4 for the proof to be valid.</a:t>
            </a:r>
          </a:p>
        </p:txBody>
      </p:sp>
    </p:spTree>
    <p:extLst>
      <p:ext uri="{BB962C8B-B14F-4D97-AF65-F5344CB8AC3E}">
        <p14:creationId xmlns:p14="http://schemas.microsoft.com/office/powerpoint/2010/main" val="1361789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3A1123F-C44C-4AC0-A55E-78CAED7D4D44}"/>
</file>

<file path=customXml/itemProps2.xml><?xml version="1.0" encoding="utf-8"?>
<ds:datastoreItem xmlns:ds="http://schemas.openxmlformats.org/officeDocument/2006/customXml" ds:itemID="{977C48B5-155B-422B-9094-7805BFE8D2FA}"/>
</file>

<file path=customXml/itemProps3.xml><?xml version="1.0" encoding="utf-8"?>
<ds:datastoreItem xmlns:ds="http://schemas.openxmlformats.org/officeDocument/2006/customXml" ds:itemID="{DE798378-DE51-4087-9040-EE251D4FF31C}"/>
</file>

<file path=docProps/app.xml><?xml version="1.0" encoding="utf-8"?>
<Properties xmlns="http://schemas.openxmlformats.org/officeDocument/2006/extended-properties" xmlns:vt="http://schemas.openxmlformats.org/officeDocument/2006/docPropsVTypes">
  <TotalTime>5157</TotalTime>
  <Words>583</Words>
  <Application>Microsoft Office PowerPoint</Application>
  <PresentationFormat>Widescreen</PresentationFormat>
  <Paragraphs>73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Office Theme</vt:lpstr>
      <vt:lpstr>GeMMS and MQDSS</vt:lpstr>
      <vt:lpstr>GeMMS – Based on HFEv-</vt:lpstr>
      <vt:lpstr>HFEv- Construction</vt:lpstr>
      <vt:lpstr>Inversion</vt:lpstr>
      <vt:lpstr>Parameter Explanation</vt:lpstr>
      <vt:lpstr>Signature Generation</vt:lpstr>
      <vt:lpstr>GeMSS Parameter Sets</vt:lpstr>
      <vt:lpstr>GeMSS Security Analyses</vt:lpstr>
      <vt:lpstr>GeMSS EUF-CMA Security</vt:lpstr>
      <vt:lpstr>GeMSS Changes from Round 1</vt:lpstr>
      <vt:lpstr>MQDSS</vt:lpstr>
      <vt:lpstr>MQDSS</vt:lpstr>
      <vt:lpstr>Identification Scheme Observation</vt:lpstr>
      <vt:lpstr>The Sakumoto, Shirai, Hiwatari 5-Pass IDS</vt:lpstr>
      <vt:lpstr>Fiat-Shamir Transform for 5-pass IDS schemes</vt:lpstr>
      <vt:lpstr>MQDSS Signature Generation (simple)</vt:lpstr>
      <vt:lpstr>MQDSS Parameter Sets</vt:lpstr>
      <vt:lpstr>Performance on x64-86 AVX2</vt:lpstr>
      <vt:lpstr>MQDSS Security Analyses</vt:lpstr>
      <vt:lpstr>MQDSS Changes From Round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GeMMS and MQDSS</dc:title>
  <dc:creator>Smith-Tone, Daniel (Fed)</dc:creator>
  <cp:lastModifiedBy>Smith-Tone, Daniel (Fed)</cp:lastModifiedBy>
  <cp:revision>20</cp:revision>
  <dcterms:created xsi:type="dcterms:W3CDTF">2019-04-25T18:11:33Z</dcterms:created>
  <dcterms:modified xsi:type="dcterms:W3CDTF">2019-04-29T15:19:02Z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